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62" r:id="rId6"/>
    <p:sldId id="263" r:id="rId7"/>
    <p:sldId id="264" r:id="rId8"/>
    <p:sldId id="265" r:id="rId9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0" y="181230"/>
            <a:ext cx="9035321" cy="6616908"/>
            <a:chOff x="36226" y="104932"/>
            <a:chExt cx="9035321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 </a:t>
              </a:r>
              <a:r>
                <a:rPr lang="pt-PT" sz="1600" dirty="0" smtClean="0">
                  <a:solidFill>
                    <a:schemeClr val="tx1"/>
                  </a:solidFill>
                </a:rPr>
                <a:t>Jardim de Infância do Prado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</a:t>
              </a: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Esta ave muito comum tem a parte de baixo branca e a parte de cima preta com reflexo azuis. A cauda é preta, e não tão grande e forcada como a andorinha das chaminés.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Os ninhos são muito fechados e feitos de lama que as andorinhas recolhem em poças de agua e construídos em beirais de casas, mas também em pontes e outras construções.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ANDORINHA – DOS - BEIRAIS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36226" y="2575846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</a:t>
              </a: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r>
                <a:rPr lang="pt-PT" sz="1600" b="1" dirty="0" smtClean="0">
                  <a:solidFill>
                    <a:schemeClr val="tx1"/>
                  </a:solidFill>
                </a:rPr>
                <a:t>Reprodução: Norte de Asia e Europa</a:t>
              </a:r>
              <a:endParaRPr lang="pt-PT" sz="1600" b="1" dirty="0">
                <a:solidFill>
                  <a:schemeClr val="tx1"/>
                </a:solidFill>
              </a:endParaRPr>
            </a:p>
            <a:p>
              <a:endParaRPr lang="pt-PT" sz="1600" b="1" dirty="0" smtClean="0">
                <a:solidFill>
                  <a:schemeClr val="tx1"/>
                </a:solidFill>
              </a:endParaRPr>
            </a:p>
            <a:p>
              <a:r>
                <a:rPr lang="pt-PT" sz="1600" b="1" dirty="0" smtClean="0">
                  <a:solidFill>
                    <a:schemeClr val="tx1"/>
                  </a:solidFill>
                </a:rPr>
                <a:t>Invernage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m: Sul Africa e Sul Asia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DELICHON URBICUM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</a:t>
              </a:r>
              <a:r>
                <a:rPr lang="pt-PT" sz="1600" dirty="0" smtClean="0">
                  <a:solidFill>
                    <a:schemeClr val="tx1"/>
                  </a:solidFill>
                </a:rPr>
                <a:t>conservação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Espécie pouco preocupante 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Insetos</a:t>
              </a:r>
              <a:endParaRPr lang="pt-PT" sz="1600" b="1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</a:t>
              </a:r>
              <a:r>
                <a:rPr lang="pt-PT" sz="1600" dirty="0" smtClean="0">
                  <a:solidFill>
                    <a:schemeClr val="tx1"/>
                  </a:solidFill>
                </a:rPr>
                <a:t>Vila Real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92" y="1105469"/>
            <a:ext cx="3270606" cy="244979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92" y="4341156"/>
            <a:ext cx="3270606" cy="21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prstClr val="black"/>
                  </a:solidFill>
                </a:rPr>
                <a:t>Nome da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escola  </a:t>
              </a:r>
              <a:r>
                <a:rPr lang="pt-PT" sz="1600" dirty="0">
                  <a:solidFill>
                    <a:schemeClr val="tx1"/>
                  </a:solidFill>
                </a:rPr>
                <a:t>Jardim de Infância do Prado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prstClr val="black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prstClr val="black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prstClr val="black"/>
                  </a:solidFill>
                </a:rPr>
                <a:t>Ameaças/curiosidades </a:t>
              </a:r>
              <a:endParaRPr lang="pt-PT" sz="1600" dirty="0" smtClean="0">
                <a:solidFill>
                  <a:prstClr val="black"/>
                </a:solidFill>
              </a:endParaRPr>
            </a:p>
            <a:p>
              <a:endParaRPr lang="pt-PT" sz="1600" dirty="0" smtClean="0">
                <a:solidFill>
                  <a:prstClr val="black"/>
                </a:solidFill>
              </a:endParaRP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Esta é a maior andorinha que ocorre no país e é muito comum. Por cima é preta com reflexos azuis e por baixo é branca ou branco-amarelado.</a:t>
              </a:r>
              <a:endParaRPr lang="pt-PT" sz="1600" dirty="0">
                <a:solidFill>
                  <a:prstClr val="black"/>
                </a:solidFill>
              </a:endParaRPr>
            </a:p>
            <a:p>
              <a:endParaRPr lang="pt-PT" sz="1600" dirty="0" smtClean="0">
                <a:solidFill>
                  <a:prstClr val="black"/>
                </a:solidFill>
              </a:endParaRP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Os seus ninhos são construídos em forma de taça de lama, reforçada com plantas, em telhados, beirais ou chaminés.</a:t>
              </a:r>
            </a:p>
            <a:p>
              <a:endParaRPr lang="pt-PT" sz="1600" dirty="0">
                <a:solidFill>
                  <a:prstClr val="black"/>
                </a:solidFill>
              </a:endParaRPr>
            </a:p>
            <a:p>
              <a:endParaRPr lang="pt-PT" sz="1600" dirty="0" smtClean="0">
                <a:solidFill>
                  <a:prstClr val="black"/>
                </a:solidFill>
              </a:endParaRPr>
            </a:p>
            <a:p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prstClr val="black"/>
                  </a:solidFill>
                </a:rPr>
                <a:t>Nome </a:t>
              </a:r>
              <a:r>
                <a:rPr lang="pt-PT" sz="1600" dirty="0" smtClean="0">
                  <a:solidFill>
                    <a:prstClr val="black"/>
                  </a:solidFill>
                </a:rPr>
                <a:t>vulgar 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ANDORINHA-DAS-CHAMINÉS</a:t>
              </a:r>
              <a:endParaRPr lang="pt-PT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prstClr val="black"/>
                  </a:solidFill>
                </a:rPr>
                <a:t>Distribuição </a:t>
              </a:r>
              <a:r>
                <a:rPr lang="pt-PT" sz="1600" dirty="0" smtClean="0">
                  <a:solidFill>
                    <a:prstClr val="black"/>
                  </a:solidFill>
                </a:rPr>
                <a:t>Geográfica</a:t>
              </a:r>
            </a:p>
            <a:p>
              <a:endParaRPr lang="pt-PT" sz="1600" dirty="0">
                <a:solidFill>
                  <a:prstClr val="black"/>
                </a:solidFill>
              </a:endParaRPr>
            </a:p>
            <a:p>
              <a:r>
                <a:rPr lang="pt-PT" sz="1600" b="1" dirty="0" smtClean="0">
                  <a:solidFill>
                    <a:prstClr val="black"/>
                  </a:solidFill>
                </a:rPr>
                <a:t>Reprodução: Europa, Norte Asia e América do Norte</a:t>
              </a:r>
            </a:p>
            <a:p>
              <a:endParaRPr lang="pt-PT" sz="1600" b="1" dirty="0">
                <a:solidFill>
                  <a:prstClr val="black"/>
                </a:solidFill>
              </a:endParaRPr>
            </a:p>
            <a:p>
              <a:r>
                <a:rPr lang="pt-PT" sz="1600" b="1" dirty="0" smtClean="0">
                  <a:solidFill>
                    <a:prstClr val="black"/>
                  </a:solidFill>
                </a:rPr>
                <a:t>Invernagem: América do Sul, Sul Africa e Sul Asia</a:t>
              </a:r>
              <a:endParaRPr lang="pt-PT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prstClr val="black"/>
                  </a:solidFill>
                </a:rPr>
                <a:t>Nome </a:t>
              </a:r>
              <a:r>
                <a:rPr lang="pt-PT" sz="1600" dirty="0" smtClean="0">
                  <a:solidFill>
                    <a:prstClr val="black"/>
                  </a:solidFill>
                </a:rPr>
                <a:t>científico </a:t>
              </a:r>
              <a:r>
                <a:rPr lang="pt-PT" sz="1600" b="1" i="1" dirty="0" smtClean="0">
                  <a:solidFill>
                    <a:prstClr val="black"/>
                  </a:solidFill>
                </a:rPr>
                <a:t>HIRUNDO RUSTICA</a:t>
              </a:r>
              <a:endParaRPr lang="pt-PT" sz="1600" b="1" i="1" dirty="0">
                <a:solidFill>
                  <a:prstClr val="black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prstClr val="black"/>
                  </a:solidFill>
                </a:rPr>
                <a:t>Estatuto de </a:t>
              </a:r>
              <a:r>
                <a:rPr lang="pt-PT" sz="1600" dirty="0" smtClean="0">
                  <a:solidFill>
                    <a:prstClr val="black"/>
                  </a:solidFill>
                </a:rPr>
                <a:t>conservação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Espécie pouco preocupante</a:t>
              </a:r>
              <a:endParaRPr lang="pt-PT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prstClr val="black"/>
                </a:solidFill>
              </a:endParaRP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Alimentação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Insetos</a:t>
              </a:r>
              <a:endParaRPr lang="pt-PT" sz="1600" b="1" dirty="0">
                <a:solidFill>
                  <a:prstClr val="black"/>
                </a:solidFill>
              </a:endParaRPr>
            </a:p>
            <a:p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prstClr val="black"/>
                  </a:solidFill>
                </a:rPr>
                <a:t>Concelho </a:t>
              </a:r>
              <a:r>
                <a:rPr lang="pt-PT" sz="1600" dirty="0" smtClean="0">
                  <a:solidFill>
                    <a:prstClr val="black"/>
                  </a:solidFill>
                </a:rPr>
                <a:t>Vila Real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/>
        </p:blipFill>
        <p:spPr>
          <a:xfrm>
            <a:off x="5839844" y="1071850"/>
            <a:ext cx="3038901" cy="251703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0"/>
          <a:stretch/>
        </p:blipFill>
        <p:spPr>
          <a:xfrm>
            <a:off x="5839844" y="4290445"/>
            <a:ext cx="3073259" cy="23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5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prstClr val="black"/>
                  </a:solidFill>
                </a:rPr>
                <a:t>Nome da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escola </a:t>
              </a:r>
              <a:r>
                <a:rPr lang="pt-PT" sz="1600" dirty="0">
                  <a:solidFill>
                    <a:schemeClr val="tx1"/>
                  </a:solidFill>
                </a:rPr>
                <a:t>Jardim de Infância do Prado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prstClr val="black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prstClr val="black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 smtClean="0">
                <a:solidFill>
                  <a:prstClr val="black"/>
                </a:solidFill>
              </a:endParaRPr>
            </a:p>
            <a:p>
              <a:endParaRPr lang="pt-PT" sz="1600" dirty="0">
                <a:solidFill>
                  <a:prstClr val="black"/>
                </a:solidFill>
              </a:endParaRPr>
            </a:p>
            <a:p>
              <a:endParaRPr lang="pt-PT" sz="1600" dirty="0" smtClean="0">
                <a:solidFill>
                  <a:prstClr val="black"/>
                </a:solidFill>
              </a:endParaRPr>
            </a:p>
            <a:p>
              <a:endParaRPr lang="pt-PT" sz="1600" dirty="0">
                <a:solidFill>
                  <a:prstClr val="black"/>
                </a:solidFill>
              </a:endParaRPr>
            </a:p>
            <a:p>
              <a:endParaRPr lang="pt-PT" sz="1600" dirty="0" smtClean="0">
                <a:solidFill>
                  <a:prstClr val="black"/>
                </a:solidFill>
              </a:endParaRPr>
            </a:p>
            <a:p>
              <a:endParaRPr lang="pt-PT" sz="1600" dirty="0">
                <a:solidFill>
                  <a:prstClr val="black"/>
                </a:solidFill>
              </a:endParaRP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Ameaças/curiosidades</a:t>
              </a:r>
            </a:p>
            <a:p>
              <a:endParaRPr lang="pt-PT" sz="1600" dirty="0" smtClean="0">
                <a:solidFill>
                  <a:prstClr val="black"/>
                </a:solidFill>
              </a:endParaRP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É parecida à andorinha das chaminés, com as penas da cauda comprida e pontiaguda. A diferença é que esta andorinha tem a parte de baixo ligeiramente mais escura e tom um tom pálido na parte lateral da cabeça. Alem disso, na cauda não tem as pintas brancas da andorinha das chaminés.</a:t>
              </a: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Os ninhos são feitos de lama, bastante fechado, construídos normalmente em pontes, ruínas, penhascos, zonas montanhosas e costas ingremes, de preferência em áreas com pouca presença humana.</a:t>
              </a:r>
            </a:p>
            <a:p>
              <a:endParaRPr lang="pt-PT" sz="1600" dirty="0">
                <a:solidFill>
                  <a:prstClr val="black"/>
                </a:solidFill>
              </a:endParaRPr>
            </a:p>
            <a:p>
              <a:endParaRPr lang="pt-PT" sz="1600" dirty="0" smtClean="0">
                <a:solidFill>
                  <a:prstClr val="black"/>
                </a:solidFill>
              </a:endParaRPr>
            </a:p>
            <a:p>
              <a:endParaRPr lang="pt-PT" sz="1600" dirty="0">
                <a:solidFill>
                  <a:prstClr val="black"/>
                </a:solidFill>
              </a:endParaRPr>
            </a:p>
            <a:p>
              <a:endParaRPr lang="pt-PT" sz="1600" dirty="0" smtClean="0">
                <a:solidFill>
                  <a:prstClr val="black"/>
                </a:solidFill>
              </a:endParaRPr>
            </a:p>
            <a:p>
              <a:endParaRPr lang="pt-PT" sz="1600" dirty="0">
                <a:solidFill>
                  <a:prstClr val="black"/>
                </a:solidFill>
              </a:endParaRP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 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prstClr val="black"/>
                  </a:solidFill>
                </a:rPr>
                <a:t>Nome </a:t>
              </a:r>
              <a:r>
                <a:rPr lang="pt-PT" sz="1600" dirty="0" smtClean="0">
                  <a:solidFill>
                    <a:prstClr val="black"/>
                  </a:solidFill>
                </a:rPr>
                <a:t>vulgar 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ANDORINHA DÁURICA</a:t>
              </a:r>
              <a:endParaRPr lang="pt-PT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prstClr val="black"/>
                  </a:solidFill>
                </a:rPr>
                <a:t>Distribuição </a:t>
              </a:r>
              <a:r>
                <a:rPr lang="pt-PT" sz="1600" dirty="0" smtClean="0">
                  <a:solidFill>
                    <a:prstClr val="black"/>
                  </a:solidFill>
                </a:rPr>
                <a:t>Geográfica</a:t>
              </a:r>
            </a:p>
            <a:p>
              <a:endParaRPr lang="pt-PT" sz="1600" dirty="0">
                <a:solidFill>
                  <a:prstClr val="black"/>
                </a:solidFill>
              </a:endParaRPr>
            </a:p>
            <a:p>
              <a:r>
                <a:rPr lang="pt-PT" sz="1600" b="1" dirty="0" smtClean="0">
                  <a:solidFill>
                    <a:prstClr val="black"/>
                  </a:solidFill>
                </a:rPr>
                <a:t>Reprodução: Sul da Europa</a:t>
              </a:r>
            </a:p>
            <a:p>
              <a:endParaRPr lang="pt-PT" sz="1600" b="1" dirty="0">
                <a:solidFill>
                  <a:prstClr val="black"/>
                </a:solidFill>
              </a:endParaRPr>
            </a:p>
            <a:p>
              <a:r>
                <a:rPr lang="pt-PT" sz="1600" b="1" dirty="0" smtClean="0">
                  <a:solidFill>
                    <a:prstClr val="black"/>
                  </a:solidFill>
                </a:rPr>
                <a:t>Invernagem: Africa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prstClr val="black"/>
                  </a:solidFill>
                </a:rPr>
                <a:t>Nome </a:t>
              </a:r>
              <a:r>
                <a:rPr lang="pt-PT" sz="1600" dirty="0" smtClean="0">
                  <a:solidFill>
                    <a:prstClr val="black"/>
                  </a:solidFill>
                </a:rPr>
                <a:t>científico </a:t>
              </a:r>
              <a:r>
                <a:rPr lang="pt-PT" sz="1600" b="1" i="1" dirty="0" smtClean="0">
                  <a:solidFill>
                    <a:prstClr val="black"/>
                  </a:solidFill>
                </a:rPr>
                <a:t>CECROPIS DAURICA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prstClr val="black"/>
                  </a:solidFill>
                </a:rPr>
                <a:t>Estatuto de </a:t>
              </a:r>
              <a:r>
                <a:rPr lang="pt-PT" sz="1600" dirty="0" smtClean="0">
                  <a:solidFill>
                    <a:prstClr val="black"/>
                  </a:solidFill>
                </a:rPr>
                <a:t>conservação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Espécie pouco preocupante</a:t>
              </a:r>
              <a:endParaRPr lang="pt-PT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prstClr val="black"/>
                </a:solidFill>
              </a:endParaRP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Alimentação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Insetos</a:t>
              </a:r>
              <a:endParaRPr lang="pt-PT" sz="1600" b="1" dirty="0">
                <a:solidFill>
                  <a:prstClr val="black"/>
                </a:solidFill>
              </a:endParaRPr>
            </a:p>
            <a:p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prstClr val="black"/>
                  </a:solidFill>
                </a:rPr>
                <a:t>Concelho </a:t>
              </a:r>
              <a:r>
                <a:rPr lang="pt-PT" sz="1600" dirty="0" smtClean="0">
                  <a:solidFill>
                    <a:prstClr val="black"/>
                  </a:solidFill>
                </a:rPr>
                <a:t>Vila Real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55" y="1258509"/>
            <a:ext cx="3053879" cy="20384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27" y="4239606"/>
            <a:ext cx="2318578" cy="231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2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prstClr val="black"/>
                  </a:solidFill>
                </a:rPr>
                <a:t>Nome da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escola  </a:t>
              </a:r>
              <a:r>
                <a:rPr lang="pt-PT" sz="1600" dirty="0">
                  <a:solidFill>
                    <a:schemeClr val="tx1"/>
                  </a:solidFill>
                </a:rPr>
                <a:t>Jardim de Infância do </a:t>
              </a:r>
              <a:r>
                <a:rPr lang="pt-PT" sz="1600" dirty="0" smtClean="0">
                  <a:solidFill>
                    <a:schemeClr val="tx1"/>
                  </a:solidFill>
                </a:rPr>
                <a:t>Prado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prstClr val="black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prstClr val="black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prstClr val="black"/>
                  </a:solidFill>
                </a:rPr>
                <a:t>Ameaças/curiosidades</a:t>
              </a: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É a andorinha mais pequena das cinco espécies. Tem a parte de cima de um castanho-acinzentado e a parte de baixo clara. A cauda forcada é pouco pronunciada e sem pintas.</a:t>
              </a:r>
            </a:p>
            <a:p>
              <a:endParaRPr lang="pt-PT" sz="1600" dirty="0">
                <a:solidFill>
                  <a:prstClr val="black"/>
                </a:solidFill>
              </a:endParaRP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Os ninhos são feitos em colonias, escavando buracos em barrancos verticais de areia, terra ou em areeiros na margem de rios. 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prstClr val="black"/>
                  </a:solidFill>
                </a:rPr>
                <a:t>Nome </a:t>
              </a:r>
              <a:r>
                <a:rPr lang="pt-PT" sz="1600" dirty="0" smtClean="0">
                  <a:solidFill>
                    <a:prstClr val="black"/>
                  </a:solidFill>
                </a:rPr>
                <a:t>vulgar 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ANDORINHA-DAS-BARREIRAS</a:t>
              </a:r>
              <a:endParaRPr lang="pt-PT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prstClr val="black"/>
                  </a:solidFill>
                </a:rPr>
                <a:t>Distribuição </a:t>
              </a:r>
              <a:r>
                <a:rPr lang="pt-PT" sz="1600" dirty="0" smtClean="0">
                  <a:solidFill>
                    <a:prstClr val="black"/>
                  </a:solidFill>
                </a:rPr>
                <a:t>Geográfica</a:t>
              </a:r>
            </a:p>
            <a:p>
              <a:endParaRPr lang="pt-PT" sz="1600" dirty="0">
                <a:solidFill>
                  <a:prstClr val="black"/>
                </a:solidFill>
              </a:endParaRPr>
            </a:p>
            <a:p>
              <a:r>
                <a:rPr lang="pt-PT" sz="1600" b="1" dirty="0" smtClean="0">
                  <a:solidFill>
                    <a:prstClr val="black"/>
                  </a:solidFill>
                </a:rPr>
                <a:t>Reprodução: Sul da Europa</a:t>
              </a:r>
            </a:p>
            <a:p>
              <a:endParaRPr lang="pt-PT" sz="1600" b="1" dirty="0">
                <a:solidFill>
                  <a:prstClr val="black"/>
                </a:solidFill>
              </a:endParaRPr>
            </a:p>
            <a:p>
              <a:r>
                <a:rPr lang="pt-PT" sz="1600" b="1" dirty="0" smtClean="0">
                  <a:solidFill>
                    <a:prstClr val="black"/>
                  </a:solidFill>
                </a:rPr>
                <a:t>Invernagem: Africa</a:t>
              </a:r>
              <a:endParaRPr lang="pt-PT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prstClr val="black"/>
                  </a:solidFill>
                </a:rPr>
                <a:t>Nome </a:t>
              </a:r>
              <a:r>
                <a:rPr lang="pt-PT" sz="1600" dirty="0" smtClean="0">
                  <a:solidFill>
                    <a:prstClr val="black"/>
                  </a:solidFill>
                </a:rPr>
                <a:t>científico </a:t>
              </a:r>
              <a:r>
                <a:rPr lang="pt-PT" sz="1600" b="1" i="1" dirty="0" smtClean="0">
                  <a:solidFill>
                    <a:prstClr val="black"/>
                  </a:solidFill>
                </a:rPr>
                <a:t>RIPARIA </a:t>
              </a:r>
              <a:r>
                <a:rPr lang="pt-PT" sz="1600" b="1" i="1" dirty="0" smtClean="0">
                  <a:solidFill>
                    <a:prstClr val="black"/>
                  </a:solidFill>
                </a:rPr>
                <a:t>RIPARIA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prstClr val="black"/>
                  </a:solidFill>
                </a:rPr>
                <a:t>Estatuto de </a:t>
              </a:r>
              <a:r>
                <a:rPr lang="pt-PT" sz="1600" dirty="0" smtClean="0">
                  <a:solidFill>
                    <a:prstClr val="black"/>
                  </a:solidFill>
                </a:rPr>
                <a:t>conservação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Espécie pouco preocupante</a:t>
              </a:r>
              <a:endParaRPr lang="pt-PT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prstClr val="black"/>
                </a:solidFill>
              </a:endParaRP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Alimentação Insetos</a:t>
              </a:r>
              <a:endParaRPr lang="pt-PT" sz="1600" dirty="0">
                <a:solidFill>
                  <a:prstClr val="black"/>
                </a:solidFill>
              </a:endParaRPr>
            </a:p>
            <a:p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prstClr val="black"/>
                  </a:solidFill>
                </a:rPr>
                <a:t>Concelho </a:t>
              </a:r>
              <a:r>
                <a:rPr lang="pt-PT" sz="1600" dirty="0" smtClean="0">
                  <a:solidFill>
                    <a:prstClr val="black"/>
                  </a:solidFill>
                </a:rPr>
                <a:t>Vila Real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32" y="1512190"/>
            <a:ext cx="2588525" cy="172399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44" y="4691201"/>
            <a:ext cx="20955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prstClr val="black"/>
                  </a:solidFill>
                </a:rPr>
                <a:t>Nome da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escola  </a:t>
              </a:r>
              <a:r>
                <a:rPr lang="pt-PT" sz="1600" dirty="0">
                  <a:solidFill>
                    <a:schemeClr val="tx1"/>
                  </a:solidFill>
                </a:rPr>
                <a:t>Jardim de Infância do Prado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prstClr val="black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prstClr val="black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prstClr val="black"/>
                  </a:solidFill>
                </a:rPr>
                <a:t>Ameaças/curiosidades</a:t>
              </a:r>
            </a:p>
            <a:p>
              <a:endParaRPr lang="pt-PT" sz="1600" dirty="0">
                <a:solidFill>
                  <a:prstClr val="black"/>
                </a:solidFill>
              </a:endParaRP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É grande e comprida. Por cima é de castanho-acinzentada e o peito é branco-acinzentado manchado de castanho. Quando tem a cauda aberta podem ver-se pequenas pintas brancas, uma das melhores formas de a identificar.</a:t>
              </a:r>
            </a:p>
            <a:p>
              <a:endParaRPr lang="pt-PT" sz="1600" dirty="0">
                <a:solidFill>
                  <a:prstClr val="black"/>
                </a:solidFill>
              </a:endParaRP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Os seus ninhos são feitos em grutas ou em cavidades de penhascos ou em zonas montanhosas. 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prstClr val="black"/>
                  </a:solidFill>
                </a:rPr>
                <a:t>Nome </a:t>
              </a:r>
              <a:r>
                <a:rPr lang="pt-PT" sz="1600" dirty="0" smtClean="0">
                  <a:solidFill>
                    <a:prstClr val="black"/>
                  </a:solidFill>
                </a:rPr>
                <a:t>vulgar 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ANDORINHA-DAS-ROCHAS</a:t>
              </a:r>
              <a:endParaRPr lang="pt-PT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prstClr val="black"/>
                  </a:solidFill>
                </a:rPr>
                <a:t>Distribuição </a:t>
              </a:r>
              <a:r>
                <a:rPr lang="pt-PT" sz="1600" dirty="0" smtClean="0">
                  <a:solidFill>
                    <a:prstClr val="black"/>
                  </a:solidFill>
                </a:rPr>
                <a:t>Geográfica</a:t>
              </a:r>
            </a:p>
            <a:p>
              <a:endParaRPr lang="pt-PT" sz="1600" b="1" dirty="0">
                <a:solidFill>
                  <a:prstClr val="black"/>
                </a:solidFill>
              </a:endParaRPr>
            </a:p>
            <a:p>
              <a:r>
                <a:rPr lang="pt-PT" sz="1600" b="1" dirty="0" smtClean="0">
                  <a:solidFill>
                    <a:prstClr val="black"/>
                  </a:solidFill>
                </a:rPr>
                <a:t>Reprodução: Europa</a:t>
              </a:r>
            </a:p>
            <a:p>
              <a:endParaRPr lang="pt-PT" sz="1600" b="1" dirty="0">
                <a:solidFill>
                  <a:prstClr val="black"/>
                </a:solidFill>
              </a:endParaRPr>
            </a:p>
            <a:p>
              <a:r>
                <a:rPr lang="pt-PT" sz="1600" b="1" dirty="0" smtClean="0">
                  <a:solidFill>
                    <a:prstClr val="black"/>
                  </a:solidFill>
                </a:rPr>
                <a:t>Invernagem: Africa</a:t>
              </a:r>
              <a:endParaRPr lang="pt-PT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prstClr val="black"/>
                  </a:solidFill>
                </a:rPr>
                <a:t>Nome </a:t>
              </a:r>
              <a:r>
                <a:rPr lang="pt-PT" sz="1600" dirty="0" smtClean="0">
                  <a:solidFill>
                    <a:prstClr val="black"/>
                  </a:solidFill>
                </a:rPr>
                <a:t>científico </a:t>
              </a:r>
              <a:r>
                <a:rPr lang="pt-PT" sz="1600" b="1" i="1" dirty="0" smtClean="0">
                  <a:solidFill>
                    <a:prstClr val="black"/>
                  </a:solidFill>
                </a:rPr>
                <a:t>PTYONOPROGNE RUPESTRIS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prstClr val="black"/>
                  </a:solidFill>
                </a:rPr>
                <a:t>Estatuto de </a:t>
              </a:r>
              <a:r>
                <a:rPr lang="pt-PT" sz="1600" dirty="0" smtClean="0">
                  <a:solidFill>
                    <a:prstClr val="black"/>
                  </a:solidFill>
                </a:rPr>
                <a:t>conservação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Espécie pouco preocupante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prstClr val="black"/>
                </a:solidFill>
              </a:endParaRPr>
            </a:p>
            <a:p>
              <a:r>
                <a:rPr lang="pt-PT" sz="1600" dirty="0" smtClean="0">
                  <a:solidFill>
                    <a:prstClr val="black"/>
                  </a:solidFill>
                </a:rPr>
                <a:t>Alimentação </a:t>
              </a:r>
              <a:r>
                <a:rPr lang="pt-PT" sz="1600" b="1" dirty="0" smtClean="0">
                  <a:solidFill>
                    <a:prstClr val="black"/>
                  </a:solidFill>
                </a:rPr>
                <a:t>Insetos</a:t>
              </a:r>
              <a:endParaRPr lang="pt-PT" sz="1600" b="1" dirty="0">
                <a:solidFill>
                  <a:prstClr val="black"/>
                </a:solidFill>
              </a:endParaRPr>
            </a:p>
            <a:p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prstClr val="black"/>
                  </a:solidFill>
                </a:rPr>
                <a:t>Concelho </a:t>
              </a:r>
              <a:r>
                <a:rPr lang="pt-PT" sz="1600" dirty="0" smtClean="0">
                  <a:solidFill>
                    <a:prstClr val="black"/>
                  </a:solidFill>
                </a:rPr>
                <a:t>Vila Real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07" y="1406442"/>
            <a:ext cx="2466975" cy="18478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9"/>
          <a:stretch/>
        </p:blipFill>
        <p:spPr>
          <a:xfrm>
            <a:off x="6125807" y="4585453"/>
            <a:ext cx="2597905" cy="14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9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03ED0BC53E7E4393282D76CD910359" ma:contentTypeVersion="27" ma:contentTypeDescription="Criar um novo documento." ma:contentTypeScope="" ma:versionID="df25d73a7913d75a3df55343c23393c9">
  <xsd:schema xmlns:xsd="http://www.w3.org/2001/XMLSchema" xmlns:xs="http://www.w3.org/2001/XMLSchema" xmlns:p="http://schemas.microsoft.com/office/2006/metadata/properties" xmlns:ns2="287898ac-f4bd-4b0b-b6d1-cb0ade1dbe5a" targetNamespace="http://schemas.microsoft.com/office/2006/metadata/properties" ma:root="true" ma:fieldsID="84983346ef792ae6af9ee6648707552c" ns2:_="">
    <xsd:import namespace="287898ac-f4bd-4b0b-b6d1-cb0ade1dbe5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898ac-f4bd-4b0b-b6d1-cb0ade1dbe5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7898ac-f4bd-4b0b-b6d1-cb0ade1dbe5a" xsi:nil="true"/>
    <Has_Teacher_Only_SectionGroup xmlns="287898ac-f4bd-4b0b-b6d1-cb0ade1dbe5a" xsi:nil="true"/>
    <LMS_Mappings xmlns="287898ac-f4bd-4b0b-b6d1-cb0ade1dbe5a" xsi:nil="true"/>
    <Teachers xmlns="287898ac-f4bd-4b0b-b6d1-cb0ade1dbe5a">
      <UserInfo>
        <DisplayName/>
        <AccountId xsi:nil="true"/>
        <AccountType/>
      </UserInfo>
    </Teachers>
    <Self_Registration_Enabled xmlns="287898ac-f4bd-4b0b-b6d1-cb0ade1dbe5a" xsi:nil="true"/>
    <Is_Collaboration_Space_Locked xmlns="287898ac-f4bd-4b0b-b6d1-cb0ade1dbe5a" xsi:nil="true"/>
    <AppVersion xmlns="287898ac-f4bd-4b0b-b6d1-cb0ade1dbe5a" xsi:nil="true"/>
    <TeamsChannelId xmlns="287898ac-f4bd-4b0b-b6d1-cb0ade1dbe5a" xsi:nil="true"/>
    <Invited_Teachers xmlns="287898ac-f4bd-4b0b-b6d1-cb0ade1dbe5a" xsi:nil="true"/>
    <IsNotebookLocked xmlns="287898ac-f4bd-4b0b-b6d1-cb0ade1dbe5a" xsi:nil="true"/>
    <CultureName xmlns="287898ac-f4bd-4b0b-b6d1-cb0ade1dbe5a" xsi:nil="true"/>
    <Students xmlns="287898ac-f4bd-4b0b-b6d1-cb0ade1dbe5a">
      <UserInfo>
        <DisplayName/>
        <AccountId xsi:nil="true"/>
        <AccountType/>
      </UserInfo>
    </Students>
    <Templates xmlns="287898ac-f4bd-4b0b-b6d1-cb0ade1dbe5a" xsi:nil="true"/>
    <Invited_Students xmlns="287898ac-f4bd-4b0b-b6d1-cb0ade1dbe5a" xsi:nil="true"/>
    <FolderType xmlns="287898ac-f4bd-4b0b-b6d1-cb0ade1dbe5a" xsi:nil="true"/>
    <DefaultSectionNames xmlns="287898ac-f4bd-4b0b-b6d1-cb0ade1dbe5a" xsi:nil="true"/>
    <Owner xmlns="287898ac-f4bd-4b0b-b6d1-cb0ade1dbe5a">
      <UserInfo>
        <DisplayName/>
        <AccountId xsi:nil="true"/>
        <AccountType/>
      </UserInfo>
    </Owner>
    <Student_Groups xmlns="287898ac-f4bd-4b0b-b6d1-cb0ade1dbe5a">
      <UserInfo>
        <DisplayName/>
        <AccountId xsi:nil="true"/>
        <AccountType/>
      </UserInfo>
    </Student_Groups>
    <Distribution_Groups xmlns="287898ac-f4bd-4b0b-b6d1-cb0ade1dbe5a" xsi:nil="true"/>
    <Math_Settings xmlns="287898ac-f4bd-4b0b-b6d1-cb0ade1dbe5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667C9-3A47-4F08-AC0F-34A1786513C1}"/>
</file>

<file path=customXml/itemProps2.xml><?xml version="1.0" encoding="utf-8"?>
<ds:datastoreItem xmlns:ds="http://schemas.openxmlformats.org/officeDocument/2006/customXml" ds:itemID="{D5900B07-7245-48F8-85BC-9130BA9F004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5bb7725-5494-4591-a004-46bb7ad495a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62433B-3B6C-4FE7-BDC3-9F6AD924B7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538</Words>
  <Application>Microsoft Office PowerPoint</Application>
  <PresentationFormat>Apresentação no Ecrã (4:3)</PresentationFormat>
  <Paragraphs>107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User</cp:lastModifiedBy>
  <cp:revision>20</cp:revision>
  <cp:lastPrinted>2019-12-11T12:42:31Z</cp:lastPrinted>
  <dcterms:created xsi:type="dcterms:W3CDTF">2019-02-05T21:01:01Z</dcterms:created>
  <dcterms:modified xsi:type="dcterms:W3CDTF">2020-04-16T18:44:56Z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0x010100EC03ED0BC53E7E4393282D76CD910359</vt:lpwstr>
  </property>
</Properties>
</file>