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escola.com/aves/pardal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6TgHD8S70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21479" y="54592"/>
            <a:ext cx="8926643" cy="6753388"/>
            <a:chOff x="144904" y="159524"/>
            <a:chExt cx="8926643" cy="675338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59524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Escola Secundária Gaia Nascente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4114669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4" y="4106292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smtClean="0">
                  <a:solidFill>
                    <a:schemeClr val="tx1"/>
                  </a:solidFill>
                </a:rPr>
                <a:t>Curiosidades/Características: </a:t>
              </a:r>
              <a:r>
                <a:rPr lang="pt-PT" sz="1600" dirty="0" smtClean="0">
                  <a:solidFill>
                    <a:schemeClr val="tx1"/>
                  </a:solidFill>
                </a:rPr>
                <a:t>Cerca </a:t>
              </a:r>
              <a:r>
                <a:rPr lang="pt-PT" sz="1600" dirty="0">
                  <a:solidFill>
                    <a:schemeClr val="tx1"/>
                  </a:solidFill>
                </a:rPr>
                <a:t>de 15 a 16 cm. </a:t>
              </a:r>
              <a:r>
                <a:rPr lang="pt-PT" sz="1600" dirty="0" smtClean="0">
                  <a:solidFill>
                    <a:schemeClr val="tx1"/>
                  </a:solidFill>
                </a:rPr>
                <a:t>Os </a:t>
              </a:r>
              <a:r>
                <a:rPr lang="pt-PT" sz="1600" dirty="0">
                  <a:solidFill>
                    <a:schemeClr val="tx1"/>
                  </a:solidFill>
                </a:rPr>
                <a:t>machos  caracterizados pelo babete preto, a testa e a coroa cinzentas, os louros escuros e o dorso acastanhado com marcas escuras. As fêmeas não possuem babete nem os louros escuros, apresentando a plumagem acastanhada e uma lista creme desde o olho à nuca. </a:t>
              </a:r>
              <a:r>
                <a:rPr lang="pt-PT" sz="1600" dirty="0" smtClean="0">
                  <a:solidFill>
                    <a:schemeClr val="tx1"/>
                  </a:solidFill>
                </a:rPr>
                <a:t>O </a:t>
              </a:r>
              <a:r>
                <a:rPr lang="pt-PT" sz="1600" dirty="0">
                  <a:solidFill>
                    <a:schemeClr val="tx1"/>
                  </a:solidFill>
                </a:rPr>
                <a:t>bico é grosso, como é próprio das aves granívoras.</a:t>
              </a:r>
            </a:p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C</a:t>
              </a:r>
              <a:r>
                <a:rPr lang="pt-PT" sz="1600" dirty="0" smtClean="0">
                  <a:solidFill>
                    <a:schemeClr val="tx1"/>
                  </a:solidFill>
                </a:rPr>
                <a:t>onstrói </a:t>
              </a:r>
              <a:r>
                <a:rPr lang="pt-PT" sz="1600" dirty="0">
                  <a:solidFill>
                    <a:schemeClr val="tx1"/>
                  </a:solidFill>
                </a:rPr>
                <a:t>um ninho desordenado, </a:t>
              </a:r>
              <a:r>
                <a:rPr lang="pt-PT" sz="1600" dirty="0" smtClean="0">
                  <a:solidFill>
                    <a:schemeClr val="tx1"/>
                  </a:solidFill>
                </a:rPr>
                <a:t>pode </a:t>
              </a:r>
              <a:r>
                <a:rPr lang="pt-PT" sz="1600" dirty="0">
                  <a:solidFill>
                    <a:schemeClr val="tx1"/>
                  </a:solidFill>
                </a:rPr>
                <a:t>ser  num arbusto ou árvore, num orifício </a:t>
              </a:r>
              <a:r>
                <a:rPr lang="pt-PT" sz="1600" dirty="0" smtClean="0">
                  <a:solidFill>
                    <a:schemeClr val="tx1"/>
                  </a:solidFill>
                </a:rPr>
                <a:t>natural, </a:t>
              </a:r>
              <a:r>
                <a:rPr lang="pt-PT" sz="1600" dirty="0">
                  <a:solidFill>
                    <a:schemeClr val="tx1"/>
                  </a:solidFill>
                </a:rPr>
                <a:t>num edifício, ou até, num ninho de outra espécie. Põe até 8 ovos, são incubados por ambos os pais, normalmente por 12 a 14 </a:t>
              </a:r>
              <a:r>
                <a:rPr lang="pt-PT" sz="1600" dirty="0" smtClean="0">
                  <a:solidFill>
                    <a:schemeClr val="tx1"/>
                  </a:solidFill>
                </a:rPr>
                <a:t>dias.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469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>
                  <a:solidFill>
                    <a:schemeClr val="tx1"/>
                  </a:solidFill>
                </a:rPr>
                <a:t>Pardal-comum, </a:t>
              </a:r>
              <a:r>
                <a:rPr lang="pt-PT" sz="1600" dirty="0" smtClean="0">
                  <a:solidFill>
                    <a:schemeClr val="tx1"/>
                  </a:solidFill>
                </a:rPr>
                <a:t>Pardal-dos-telhados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758014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600" dirty="0" smtClean="0">
                  <a:solidFill>
                    <a:schemeClr val="tx1"/>
                  </a:solidFill>
                </a:rPr>
                <a:t>Bastante </a:t>
              </a:r>
              <a:r>
                <a:rPr lang="pt-PT" sz="1600" dirty="0">
                  <a:solidFill>
                    <a:schemeClr val="tx1"/>
                  </a:solidFill>
                </a:rPr>
                <a:t>abundante ao longo do território, tanto em grandes cidades como em </a:t>
              </a:r>
              <a:r>
                <a:rPr lang="pt-PT" sz="1600" dirty="0" smtClean="0">
                  <a:solidFill>
                    <a:schemeClr val="tx1"/>
                  </a:solidFill>
                </a:rPr>
                <a:t>aldeias. Ocorre </a:t>
              </a:r>
              <a:r>
                <a:rPr lang="pt-PT" sz="1600" dirty="0">
                  <a:solidFill>
                    <a:schemeClr val="tx1"/>
                  </a:solidFill>
                </a:rPr>
                <a:t>durante todo o ano, podendo formar bandos de grandes dimensões, especialmente em zonas agrícolas ou em dormitórios de parques </a:t>
              </a:r>
              <a:r>
                <a:rPr lang="pt-PT" sz="1600" dirty="0" smtClean="0">
                  <a:solidFill>
                    <a:schemeClr val="tx1"/>
                  </a:solidFill>
                </a:rPr>
                <a:t>urbanos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– espécie gregária.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65088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i="1" dirty="0">
                  <a:solidFill>
                    <a:schemeClr val="tx1"/>
                  </a:solidFill>
                </a:rPr>
                <a:t>Passer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domesticus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8644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207665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</a:t>
              </a:r>
              <a:r>
                <a:rPr lang="pt-PT" sz="1600" b="1" smtClean="0">
                  <a:solidFill>
                    <a:schemeClr val="tx1"/>
                  </a:solidFill>
                </a:rPr>
                <a:t>: </a:t>
              </a:r>
              <a:r>
                <a:rPr lang="pt-PT" sz="1600" dirty="0">
                  <a:solidFill>
                    <a:schemeClr val="tx1"/>
                  </a:solidFill>
                </a:rPr>
                <a:t>E</a:t>
              </a:r>
              <a:r>
                <a:rPr lang="pt-PT" sz="1600" smtClean="0">
                  <a:solidFill>
                    <a:schemeClr val="tx1"/>
                  </a:solidFill>
                </a:rPr>
                <a:t>ssencialmente </a:t>
              </a:r>
              <a:r>
                <a:rPr lang="pt-PT" sz="1600" dirty="0">
                  <a:solidFill>
                    <a:schemeClr val="tx1"/>
                  </a:solidFill>
                </a:rPr>
                <a:t>de </a:t>
              </a:r>
              <a:r>
                <a:rPr lang="pt-PT" sz="1600" dirty="0" smtClean="0">
                  <a:solidFill>
                    <a:schemeClr val="tx1"/>
                  </a:solidFill>
                </a:rPr>
                <a:t>sementes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e </a:t>
              </a:r>
              <a:r>
                <a:rPr lang="pt-PT" sz="1600" dirty="0">
                  <a:solidFill>
                    <a:schemeClr val="tx1"/>
                  </a:solidFill>
                </a:rPr>
                <a:t>pequenos </a:t>
              </a:r>
              <a:r>
                <a:rPr lang="pt-PT" sz="1600" dirty="0" smtClean="0">
                  <a:solidFill>
                    <a:schemeClr val="tx1"/>
                  </a:solidFill>
                </a:rPr>
                <a:t>insetos.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59524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Vila Nova de Gaia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42" y="1148854"/>
            <a:ext cx="1946680" cy="25955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084751" y="1077561"/>
            <a:ext cx="204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Ninho num arbusto do meu jardim</a:t>
            </a:r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https://lh3.googleusercontent.com/TEAW8ohBr9H5nIbz0_To_6I-llS2ZLVct9UGd45UEqUie85UT4F_FQJCCCa_ooAgko-ksFz_gAkCL1mMhzmFDxdw8sx9wXrpI8dv6HXNB4xN52RWL_AHQtgBC5juvSido30dBaLG0UbuhFjNDMct_oCfq-dZJGrumIZdXWDS0hpAuccnVrmH9cEkFlYILRB_nGSc-ByYQSU_OeJb1KlhtJvFkSjK3T-ItcRBeUR8hJmaqLEJQwxBuum_k1yt80ZoJabmr6LwlBoBn8ab34iKYXneRupaI0HrU48Yv_BBwynfdJ82mBXKoWIeOE-702fezHA2M9DrLba2gk4FD5M-_wh4qk1EMfqJUDHCvsjDqDzpqclNwdSHVsXHxS5lSisOrwTlC7C-rnH69jLJTb2I2rK-XdKS5aIPfWQn4PxQEzb52t087nqWKgqP8futQ2QeFlGkq69WTjHGQiwwF5rQalZyCxJ7tiJqOoq_17LwbVIP5vezGuzls9jCwEZu7BeJ0UroU1_As6iNbcfwp7M4vGROKRj8vw3SFMTl_5lfx9FYPzpfz51vI5IiYpExBfk-8qbkx3parPPIlQWcuC2Uu7zvzbj7M5g0NU-3hsy7hHGNX4wdwFnopQ3rhfujNzLIJuAE4RqfyM9M-0NGBMmUo3eLpOLPTOh-Ui3mivAq3qhgTN-miP-yI1oM1JEGWKI=w469-h625-no?authuser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6" r="25311" b="10920"/>
          <a:stretch/>
        </p:blipFill>
        <p:spPr bwMode="auto">
          <a:xfrm>
            <a:off x="5720320" y="589256"/>
            <a:ext cx="1405375" cy="13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5730161" y="2467658"/>
            <a:ext cx="1288046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Bahnschrift SemiCondensed" panose="020B0502040204020203" pitchFamily="34" charset="0"/>
              </a:rPr>
              <a:t>Pardal observado nos meus passeios</a:t>
            </a:r>
            <a:endParaRPr lang="pt-PT" sz="1200" dirty="0">
              <a:latin typeface="Bahnschrift SemiCondensed" panose="020B0502040204020203" pitchFamily="34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6322484" y="1976989"/>
            <a:ext cx="0" cy="497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ardal - Espécies de Aves - InfoEscol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70" y="4330644"/>
            <a:ext cx="3337643" cy="22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696069" y="6266584"/>
            <a:ext cx="332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hlinkClick r:id="rId6"/>
              </a:rPr>
              <a:t>FONTE: https</a:t>
            </a:r>
            <a:r>
              <a:rPr lang="pt-PT" sz="1200" dirty="0">
                <a:hlinkClick r:id="rId6"/>
              </a:rPr>
              <a:t>://www.infoescola.com/aves/pardal/</a:t>
            </a:r>
            <a:endParaRPr 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116697"/>
            <a:ext cx="9144000" cy="3186060"/>
            <a:chOff x="45493" y="104932"/>
            <a:chExt cx="9144000" cy="3186060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45494" y="104932"/>
              <a:ext cx="557407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Escola Secundária Gaia Nascente</a:t>
              </a:r>
              <a:endPara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45493" y="975001"/>
              <a:ext cx="9143999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Aluna: </a:t>
              </a: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 Catarina Sousa, 10º A</a:t>
              </a: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45493" y="1877819"/>
              <a:ext cx="9144000" cy="14131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Link para o vídeo do cantar do Pardal num</a:t>
              </a:r>
              <a:r>
                <a:rPr kumimoji="0" lang="pt-PT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arbusto junto da minha casa</a:t>
              </a:r>
              <a:r>
                <a:rPr kumimoji="0" lang="pt-PT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lvl="0" algn="ctr"/>
              <a:r>
                <a:rPr lang="pt-PT" dirty="0">
                  <a:solidFill>
                    <a:prstClr val="black"/>
                  </a:solidFill>
                  <a:hlinkClick r:id="rId3"/>
                </a:rPr>
                <a:t>https://</a:t>
              </a:r>
              <a:r>
                <a:rPr lang="pt-PT" dirty="0" smtClean="0">
                  <a:solidFill>
                    <a:prstClr val="black"/>
                  </a:solidFill>
                  <a:hlinkClick r:id="rId3"/>
                </a:rPr>
                <a:t>youtu.be/o6TgHD8S704</a:t>
              </a:r>
              <a:endParaRPr lang="pt-PT" dirty="0" smtClean="0">
                <a:solidFill>
                  <a:prstClr val="black"/>
                </a:solidFill>
              </a:endParaRPr>
            </a:p>
            <a:p>
              <a:pPr lvl="0" algn="ctr"/>
              <a:endPara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4" y="104932"/>
              <a:ext cx="3469997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Vila Nova de Gaia</a:t>
              </a:r>
              <a:endPara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6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248</Words>
  <Application>Microsoft Office PowerPoint</Application>
  <PresentationFormat>Apresentação na tela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Bahnschrift SemiCondensed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RICARDO</cp:lastModifiedBy>
  <cp:revision>33</cp:revision>
  <cp:lastPrinted>2019-12-11T12:42:31Z</cp:lastPrinted>
  <dcterms:created xsi:type="dcterms:W3CDTF">2019-02-05T21:01:01Z</dcterms:created>
  <dcterms:modified xsi:type="dcterms:W3CDTF">2020-05-27T11:35:22Z</dcterms:modified>
</cp:coreProperties>
</file>