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7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D1021-6355-4480-96A4-126474780FA2}" type="datetimeFigureOut">
              <a:rPr lang="pt-PT" smtClean="0"/>
              <a:t>04/06/2020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3CE8-8695-4460-ACC3-DC82D32D70A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D1021-6355-4480-96A4-126474780FA2}" type="datetimeFigureOut">
              <a:rPr lang="pt-PT" smtClean="0"/>
              <a:t>04/06/2020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3CE8-8695-4460-ACC3-DC82D32D70A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D1021-6355-4480-96A4-126474780FA2}" type="datetimeFigureOut">
              <a:rPr lang="pt-PT" smtClean="0"/>
              <a:t>04/06/2020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3CE8-8695-4460-ACC3-DC82D32D70A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D1021-6355-4480-96A4-126474780FA2}" type="datetimeFigureOut">
              <a:rPr lang="pt-PT" smtClean="0"/>
              <a:t>04/06/2020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3CE8-8695-4460-ACC3-DC82D32D70A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D1021-6355-4480-96A4-126474780FA2}" type="datetimeFigureOut">
              <a:rPr lang="pt-PT" smtClean="0"/>
              <a:t>04/06/2020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3CE8-8695-4460-ACC3-DC82D32D70A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D1021-6355-4480-96A4-126474780FA2}" type="datetimeFigureOut">
              <a:rPr lang="pt-PT" smtClean="0"/>
              <a:t>04/06/2020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3CE8-8695-4460-ACC3-DC82D32D70A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D1021-6355-4480-96A4-126474780FA2}" type="datetimeFigureOut">
              <a:rPr lang="pt-PT" smtClean="0"/>
              <a:t>04/06/2020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3CE8-8695-4460-ACC3-DC82D32D70A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D1021-6355-4480-96A4-126474780FA2}" type="datetimeFigureOut">
              <a:rPr lang="pt-PT" smtClean="0"/>
              <a:t>04/06/2020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3CE8-8695-4460-ACC3-DC82D32D70A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D1021-6355-4480-96A4-126474780FA2}" type="datetimeFigureOut">
              <a:rPr lang="pt-PT" smtClean="0"/>
              <a:t>04/06/2020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3CE8-8695-4460-ACC3-DC82D32D70A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D1021-6355-4480-96A4-126474780FA2}" type="datetimeFigureOut">
              <a:rPr lang="pt-PT" smtClean="0"/>
              <a:t>04/06/2020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3CE8-8695-4460-ACC3-DC82D32D70A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D1021-6355-4480-96A4-126474780FA2}" type="datetimeFigureOut">
              <a:rPr lang="pt-PT" smtClean="0"/>
              <a:t>04/06/2020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3CE8-8695-4460-ACC3-DC82D32D70A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D1021-6355-4480-96A4-126474780FA2}" type="datetimeFigureOut">
              <a:rPr lang="pt-PT" smtClean="0"/>
              <a:t>04/06/2020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F3CE8-8695-4460-ACC3-DC82D32D70A9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pt-PT" dirty="0" smtClean="0"/>
              <a:t>Pardal de telhado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91880" y="1340768"/>
            <a:ext cx="5652120" cy="1584176"/>
          </a:xfrm>
        </p:spPr>
        <p:txBody>
          <a:bodyPr>
            <a:noAutofit/>
          </a:bodyPr>
          <a:lstStyle/>
          <a:p>
            <a:r>
              <a:rPr lang="pt-PT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Pardal-comum é considerado uma ave sedentária. No entanto existe informação que permite afirmar que a espécie efetua alguns movimentos de amplitude desconhecida. Efetivamente, finda a época de nidificação, estas aves reúnem-se em grandes bandos, pelo que deverá haver, pelo menos, movimentos de âmbito local.</a:t>
            </a:r>
          </a:p>
        </p:txBody>
      </p:sp>
      <p:pic>
        <p:nvPicPr>
          <p:cNvPr id="1026" name="Picture 2" descr="Pardal, saiba mais sobre essa ave presente em quase todo o mund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340768"/>
            <a:ext cx="2664296" cy="1779750"/>
          </a:xfrm>
          <a:prstGeom prst="rect">
            <a:avLst/>
          </a:prstGeom>
          <a:noFill/>
        </p:spPr>
      </p:pic>
      <p:pic>
        <p:nvPicPr>
          <p:cNvPr id="1028" name="Picture 4" descr="Depois dos 39 - Vida Nova depois dos 39 anos: Onde foram parar os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221088"/>
            <a:ext cx="3105345" cy="1987421"/>
          </a:xfrm>
          <a:prstGeom prst="rect">
            <a:avLst/>
          </a:prstGeom>
          <a:noFill/>
        </p:spPr>
      </p:pic>
      <p:sp>
        <p:nvSpPr>
          <p:cNvPr id="6" name="Rectângulo 5"/>
          <p:cNvSpPr/>
          <p:nvPr/>
        </p:nvSpPr>
        <p:spPr>
          <a:xfrm>
            <a:off x="467544" y="3164681"/>
            <a:ext cx="51845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latin typeface="Times New Roman" pitchFamily="18" charset="0"/>
                <a:cs typeface="Times New Roman" pitchFamily="18" charset="0"/>
              </a:rPr>
              <a:t>Os machos e as fêmeas apresentam plumagem diferente, sendo os primeiros caracterizados pela testa e a coroa cinzentas, dorso acastanhado com marcas escuras, babete preto e loros escuros. As fêmeas não apresentam babete nem loros escuros: têm uma plumagem acastanhada e uma risca creme do olho à nuca. O bico, em ambos, é grosso, como é característico numa ave granívora.</a:t>
            </a:r>
            <a:br>
              <a:rPr lang="pt-PT" b="1" dirty="0">
                <a:latin typeface="Times New Roman" pitchFamily="18" charset="0"/>
                <a:cs typeface="Times New Roman" pitchFamily="18" charset="0"/>
              </a:rPr>
            </a:br>
            <a:r>
              <a:rPr lang="pt-PT" b="1" dirty="0">
                <a:latin typeface="Times New Roman" pitchFamily="18" charset="0"/>
                <a:cs typeface="Times New Roman" pitchFamily="18" charset="0"/>
              </a:rPr>
              <a:t>A dieta destas aves é composta por sementes diversas, tirando também partido dos desperdícios dos seres humanos.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Verdilhão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03848" y="1124744"/>
            <a:ext cx="5482952" cy="5001419"/>
          </a:xfrm>
        </p:spPr>
        <p:txBody>
          <a:bodyPr>
            <a:normAutofit fontScale="92500" lnSpcReduction="10000"/>
          </a:bodyPr>
          <a:lstStyle/>
          <a:p>
            <a:r>
              <a:rPr lang="pt-PT" sz="1800" b="1" dirty="0">
                <a:latin typeface="Times New Roman" pitchFamily="18" charset="0"/>
                <a:cs typeface="Times New Roman" pitchFamily="18" charset="0"/>
              </a:rPr>
              <a:t>Habita quase todo o tipo de florestas, terrenos de cultura com árvores, pomares, olivais, parques, jardins, etc. Em alguns locais de Portugal é a ave mais frequente, apenas ultrapassada pelo </a:t>
            </a:r>
            <a:r>
              <a:rPr lang="pt-PT" sz="1800" b="1" dirty="0" smtClean="0">
                <a:latin typeface="Times New Roman" pitchFamily="18" charset="0"/>
                <a:cs typeface="Times New Roman" pitchFamily="18" charset="0"/>
              </a:rPr>
              <a:t>Pardal-comum. </a:t>
            </a:r>
            <a:r>
              <a:rPr lang="pt-PT" sz="1800" b="1" dirty="0">
                <a:latin typeface="Times New Roman" pitchFamily="18" charset="0"/>
                <a:cs typeface="Times New Roman" pitchFamily="18" charset="0"/>
              </a:rPr>
              <a:t>O Verdilhão é considerado uma ave residente. No entanto é possível que ocorram em Portugal populações migradoras, considerando a observação da passagem de grandes bandos outonais, durante os meses de outubro e </a:t>
            </a:r>
            <a:r>
              <a:rPr lang="pt-PT" sz="1800" b="1" dirty="0" smtClean="0">
                <a:latin typeface="Times New Roman" pitchFamily="18" charset="0"/>
                <a:cs typeface="Times New Roman" pitchFamily="18" charset="0"/>
              </a:rPr>
              <a:t>novembro, </a:t>
            </a:r>
            <a:r>
              <a:rPr lang="pt-PT" sz="1800" b="1" dirty="0">
                <a:latin typeface="Times New Roman" pitchFamily="18" charset="0"/>
                <a:cs typeface="Times New Roman" pitchFamily="18" charset="0"/>
              </a:rPr>
              <a:t>Na primavera e no verão o macho tem o peito amarelo esverdeado, enquanto a fêmea é cinzenta, com um halo esverdeado. As aves novas são acastanhadas, com listas longitudinais escuras. Em toda a fase da plumagem apresentam a cauda amarela e as aves adultas têm também um espelho amarelo nas asas. A alimentação do Verdilhão é constituída quase exclusivamente por sementes várias, rebentos e bagas. Durante a reprodução pode também capturar alguns invertebrados que consome ou dá às crias.</a:t>
            </a:r>
          </a:p>
        </p:txBody>
      </p:sp>
      <p:sp>
        <p:nvSpPr>
          <p:cNvPr id="6146" name="AutoShape 2" descr="Verdilhão - Wikiw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6148" name="AutoShape 4" descr="Verdilhão - Wikiw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6150" name="AutoShape 6" descr="Verdilhão - Wikiw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6151" name="Picture 7" descr="C:\Users\Pucarinho\Desktop\European_Greenfinch_male_fema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2438400" cy="3257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r>
              <a:rPr lang="pt-PT" dirty="0" smtClean="0"/>
              <a:t>Pintassilgo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89040" y="980729"/>
            <a:ext cx="5554960" cy="2520280"/>
          </a:xfrm>
        </p:spPr>
        <p:txBody>
          <a:bodyPr>
            <a:normAutofit/>
          </a:bodyPr>
          <a:lstStyle/>
          <a:p>
            <a:r>
              <a:rPr lang="pt-PT" sz="1800" b="1" dirty="0">
                <a:latin typeface="Times New Roman" pitchFamily="18" charset="0"/>
                <a:cs typeface="Times New Roman" pitchFamily="18" charset="0"/>
              </a:rPr>
              <a:t>Apesar de tímido partilha habitats próximos ao ser humano, sendo comum em jardins e parques urbanos ou hortas e terrenos agrícolas com sebes e canaviais. É igualmente abundante em pastagens e restantes campos abertos situados a baixa </a:t>
            </a:r>
            <a:r>
              <a:rPr lang="pt-PT" sz="1800" b="1" dirty="0" smtClean="0">
                <a:latin typeface="Times New Roman" pitchFamily="18" charset="0"/>
                <a:cs typeface="Times New Roman" pitchFamily="18" charset="0"/>
              </a:rPr>
              <a:t>altitude. Gosta </a:t>
            </a:r>
            <a:r>
              <a:rPr lang="pt-PT" sz="1800" b="1" dirty="0">
                <a:latin typeface="Times New Roman" pitchFamily="18" charset="0"/>
                <a:cs typeface="Times New Roman" pitchFamily="18" charset="0"/>
              </a:rPr>
              <a:t>particularmente de dentes-de-leão, girassóis e cardos, completando a sua dieta com </a:t>
            </a:r>
            <a:r>
              <a:rPr lang="pt-PT" sz="1800" b="1" dirty="0" smtClean="0">
                <a:latin typeface="Times New Roman" pitchFamily="18" charset="0"/>
                <a:cs typeface="Times New Roman" pitchFamily="18" charset="0"/>
              </a:rPr>
              <a:t>insetos </a:t>
            </a:r>
            <a:r>
              <a:rPr lang="pt-PT" sz="1800" b="1" dirty="0">
                <a:latin typeface="Times New Roman" pitchFamily="18" charset="0"/>
                <a:cs typeface="Times New Roman" pitchFamily="18" charset="0"/>
              </a:rPr>
              <a:t>presentes nas hortaliças.</a:t>
            </a:r>
          </a:p>
        </p:txBody>
      </p:sp>
      <p:pic>
        <p:nvPicPr>
          <p:cNvPr id="5122" name="Picture 2" descr="Canto de pintassilgo português - Canaril do Alemão - YouTu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2830960" cy="1592415"/>
          </a:xfrm>
          <a:prstGeom prst="rect">
            <a:avLst/>
          </a:prstGeom>
          <a:noFill/>
        </p:spPr>
      </p:pic>
      <p:pic>
        <p:nvPicPr>
          <p:cNvPr id="5124" name="Picture 4" descr="Criatório de Pintassilgo Português | Portal dos Animai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789040"/>
            <a:ext cx="2304256" cy="2304256"/>
          </a:xfrm>
          <a:prstGeom prst="rect">
            <a:avLst/>
          </a:prstGeom>
          <a:noFill/>
        </p:spPr>
      </p:pic>
      <p:sp>
        <p:nvSpPr>
          <p:cNvPr id="6" name="Rectângulo 5"/>
          <p:cNvSpPr/>
          <p:nvPr/>
        </p:nvSpPr>
        <p:spPr>
          <a:xfrm>
            <a:off x="251520" y="3212976"/>
            <a:ext cx="61206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PT" b="1" dirty="0">
                <a:latin typeface="Times New Roman" pitchFamily="18" charset="0"/>
                <a:cs typeface="Times New Roman" pitchFamily="18" charset="0"/>
              </a:rPr>
              <a:t>Esta espécie é relativamente pequena e elegante</a:t>
            </a:r>
            <a:r>
              <a:rPr lang="pt-PT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pt-PT" b="1" dirty="0">
                <a:latin typeface="Times New Roman" pitchFamily="18" charset="0"/>
                <a:cs typeface="Times New Roman" pitchFamily="18" charset="0"/>
              </a:rPr>
              <a:t> O seu bico é esbranquiçado e tem um formato peculiar, mais afilado do que é costume nos restantes fringilídeos As penas de voo são, de um modo geral, pretas e com pintas brancas na extremidade. Contudo, quando em voo, saltam à vista as bonitas barras alares, de um amarelo bastante vivo e que fazem lembrar uma ave exótica. Para tal também contribuem as penas vermelhas da face e garganta, as quais fazem fronteira com um colar branco que se estende até à nuca.</a:t>
            </a:r>
          </a:p>
          <a:p>
            <a:pPr fontAlgn="base"/>
            <a:r>
              <a:rPr lang="pt-PT" b="1" dirty="0">
                <a:latin typeface="Times New Roman" pitchFamily="18" charset="0"/>
                <a:cs typeface="Times New Roman" pitchFamily="18" charset="0"/>
              </a:rPr>
              <a:t>A restante plumagem é em tons de castanho, escuro no dorso e claro no peito. O abdómen é branco e as patas são castanhas-claras.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</a:t>
            </a:r>
            <a:r>
              <a:rPr lang="pt-PT" dirty="0" smtClean="0"/>
              <a:t>ilheirinha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51920" y="1484784"/>
            <a:ext cx="5040560" cy="5112568"/>
          </a:xfrm>
        </p:spPr>
        <p:txBody>
          <a:bodyPr>
            <a:noAutofit/>
          </a:bodyPr>
          <a:lstStyle/>
          <a:p>
            <a:r>
              <a:rPr lang="pt-PT" sz="2000" b="1" dirty="0">
                <a:latin typeface="Times New Roman" pitchFamily="18" charset="0"/>
                <a:cs typeface="Times New Roman" pitchFamily="18" charset="0"/>
              </a:rPr>
              <a:t>É comum em toda a Europa, encontrado em parques, jardins e matas de coníferas. Plumagem malhada de castanho escuro e amarelo. No verão, o amarelo intensifica-se, e a cabeça fica quase completamente amarela. O juvenil não possui amarelo, apenas riscas de castanho e branco. Mede cerca de 11 a 12 cm de </a:t>
            </a:r>
            <a:r>
              <a:rPr lang="pt-PT" sz="2000" b="1" dirty="0" smtClean="0">
                <a:latin typeface="Times New Roman" pitchFamily="18" charset="0"/>
                <a:cs typeface="Times New Roman" pitchFamily="18" charset="0"/>
              </a:rPr>
              <a:t>comprimento,</a:t>
            </a:r>
            <a:r>
              <a:rPr lang="pt-PT" sz="2000" b="1" dirty="0">
                <a:latin typeface="Times New Roman" pitchFamily="18" charset="0"/>
                <a:cs typeface="Times New Roman" pitchFamily="18" charset="0"/>
              </a:rPr>
              <a:t> e pesa de 8,5 a 14g</a:t>
            </a:r>
            <a:r>
              <a:rPr lang="pt-PT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t-PT" sz="2000" b="1" dirty="0">
                <a:latin typeface="Times New Roman" pitchFamily="18" charset="0"/>
                <a:cs typeface="Times New Roman" pitchFamily="18" charset="0"/>
              </a:rPr>
              <a:t> O bico é curto e de cor clara, a cabeça é grande, o dorso, o manto e os flancos são listrados de escuro; o </a:t>
            </a:r>
            <a:r>
              <a:rPr lang="pt-PT" sz="2000" b="1" u="sng" dirty="0">
                <a:latin typeface="Times New Roman" pitchFamily="18" charset="0"/>
                <a:cs typeface="Times New Roman" pitchFamily="18" charset="0"/>
              </a:rPr>
              <a:t>uropígio </a:t>
            </a:r>
            <a:r>
              <a:rPr lang="pt-PT" sz="2000" b="1" dirty="0">
                <a:latin typeface="Times New Roman" pitchFamily="18" charset="0"/>
                <a:cs typeface="Times New Roman" pitchFamily="18" charset="0"/>
              </a:rPr>
              <a:t>é amarelo vivo no macho e amarelo-esverdeado na fêmea; no macho a testa, os lados do pescoço, e o peito são amarelo-limão enquanto na fêmea são branco-amarelados</a:t>
            </a:r>
            <a:r>
              <a:rPr lang="pt-PT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PT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Milheirinha (Serinus serinus) | Casegas, Fundão, Portugal | Flick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3564809" cy="2422956"/>
          </a:xfrm>
          <a:prstGeom prst="rect">
            <a:avLst/>
          </a:prstGeom>
          <a:noFill/>
        </p:spPr>
      </p:pic>
      <p:sp>
        <p:nvSpPr>
          <p:cNvPr id="5" name="Rectângulo 4"/>
          <p:cNvSpPr/>
          <p:nvPr/>
        </p:nvSpPr>
        <p:spPr>
          <a:xfrm>
            <a:off x="0" y="5517232"/>
            <a:ext cx="4211960" cy="936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latin typeface="Times New Roman" pitchFamily="18" charset="0"/>
                <a:cs typeface="Times New Roman" pitchFamily="18" charset="0"/>
              </a:rPr>
              <a:t>O uropígio é o apêndice triangular que recobre as vértebras caudais das </a:t>
            </a:r>
            <a:r>
              <a:rPr lang="pt-PT" b="1" dirty="0" smtClean="0">
                <a:latin typeface="Times New Roman" pitchFamily="18" charset="0"/>
                <a:cs typeface="Times New Roman" pitchFamily="18" charset="0"/>
              </a:rPr>
              <a:t>aves, </a:t>
            </a:r>
            <a:r>
              <a:rPr lang="pt-PT" b="1" dirty="0">
                <a:latin typeface="Times New Roman" pitchFamily="18" charset="0"/>
                <a:cs typeface="Times New Roman" pitchFamily="18" charset="0"/>
              </a:rPr>
              <a:t>onde se inserem as penas da cauda.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388</Words>
  <Application>Microsoft Office PowerPoint</Application>
  <PresentationFormat>Apresentação no Ecrã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5" baseType="lpstr">
      <vt:lpstr>Tema do Office</vt:lpstr>
      <vt:lpstr>Pardal de telhado</vt:lpstr>
      <vt:lpstr>Verdilhão </vt:lpstr>
      <vt:lpstr>Pintassilgo</vt:lpstr>
      <vt:lpstr>Milheirinha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Pardal de telhado</dc:title>
  <dc:creator>Windows User</dc:creator>
  <cp:lastModifiedBy>Windows User</cp:lastModifiedBy>
  <cp:revision>4</cp:revision>
  <dcterms:created xsi:type="dcterms:W3CDTF">2020-06-04T17:17:00Z</dcterms:created>
  <dcterms:modified xsi:type="dcterms:W3CDTF">2020-06-04T17:56:16Z</dcterms:modified>
</cp:coreProperties>
</file>